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7" r:id="rId1"/>
  </p:sldMasterIdLst>
  <p:notesMasterIdLst>
    <p:notesMasterId r:id="rId9"/>
  </p:notesMasterIdLst>
  <p:sldIdLst>
    <p:sldId id="256" r:id="rId2"/>
    <p:sldId id="497" r:id="rId3"/>
    <p:sldId id="257" r:id="rId4"/>
    <p:sldId id="264" r:id="rId5"/>
    <p:sldId id="261" r:id="rId6"/>
    <p:sldId id="308" r:id="rId7"/>
    <p:sldId id="259" r:id="rId8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32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1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25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81A8B-7DA0-BB4A-9B7F-3F4C5C0A2F88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B0B2C-BB6C-A144-BE77-60185E408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8D262-DE1A-48D0-8419-7B0A14ED42A3}" type="slidenum">
              <a:rPr lang="zh-CN" altLang="en-US" smtClean="0">
                <a:latin typeface="Arial" pitchFamily="34" charset="0"/>
              </a:rPr>
              <a:pPr/>
              <a:t>2</a:t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157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98438" y="868363"/>
            <a:ext cx="10239376" cy="5761037"/>
          </a:xfrm>
          <a:ln/>
        </p:spPr>
      </p:sp>
      <p:sp>
        <p:nvSpPr>
          <p:cNvPr id="4157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150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AC6980-EBD8-4078-B321-F60E4A2D6A39}" type="slidenum">
              <a:rPr lang="zh-CN" altLang="en-US" smtClean="0">
                <a:latin typeface="Arial" pitchFamily="34" charset="0"/>
              </a:rPr>
              <a:pPr/>
              <a:t>6</a:t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536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6975" y="644525"/>
            <a:ext cx="5059363" cy="2846388"/>
          </a:xfrm>
          <a:ln/>
        </p:spPr>
      </p:sp>
      <p:sp>
        <p:nvSpPr>
          <p:cNvPr id="536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3703638"/>
            <a:ext cx="8139113" cy="179387"/>
          </a:xfrm>
          <a:noFill/>
          <a:ln/>
        </p:spPr>
        <p:txBody>
          <a:bodyPr/>
          <a:lstStyle/>
          <a:p>
            <a:pPr eaLnBrk="1" hangingPunct="1"/>
            <a:endParaRPr lang="zh-CN" altLang="en-US">
              <a:latin typeface="Arial" pitchFamily="34" charset="0"/>
            </a:endParaRPr>
          </a:p>
        </p:txBody>
      </p:sp>
      <p:sp>
        <p:nvSpPr>
          <p:cNvPr id="536581" name="McK Separator"/>
          <p:cNvSpPr>
            <a:spLocks noChangeShapeType="1"/>
          </p:cNvSpPr>
          <p:nvPr/>
        </p:nvSpPr>
        <p:spPr bwMode="auto">
          <a:xfrm>
            <a:off x="1187450" y="1023938"/>
            <a:ext cx="757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8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56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81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45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7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40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2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44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0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2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38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edc.net/demographi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hyperlink" Target="https://buildingsandsites.com/livingston" TargetMode="Externa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dc.net/incentiv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hyperlink" Target="https://ledc.net/living-in-livingston/" TargetMode="Externa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dc.net/" TargetMode="External"/><Relationship Id="rId2" Type="http://schemas.openxmlformats.org/officeDocument/2006/relationships/hyperlink" Target="mailto:david@ledc.net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Abigail@ledc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D5E44-6C96-4919-AD39-0D921AB4E2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Livingston Parish Louisiana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10694-1407-47D6-BD60-829AF0294C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Conveniently located east of Baton Rouge and North West of New Orleans.</a:t>
            </a:r>
          </a:p>
        </p:txBody>
      </p:sp>
    </p:spTree>
    <p:extLst>
      <p:ext uri="{BB962C8B-B14F-4D97-AF65-F5344CB8AC3E}">
        <p14:creationId xmlns:p14="http://schemas.microsoft.com/office/powerpoint/2010/main" val="245854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3526"/>
            <a:fld id="{E5CEEF89-2A64-4FD4-928B-3456E7295F1C}" type="slidenum">
              <a:rPr lang="zh-CN" altLang="en-US" smtClean="0">
                <a:latin typeface="Arial" pitchFamily="34" charset="0"/>
              </a:rPr>
              <a:pPr defTabSz="913526"/>
              <a:t>2</a:t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159747" name="AutoShape 2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 flipH="1" flipV="1">
            <a:off x="7530283" y="3092959"/>
            <a:ext cx="1300656" cy="1708830"/>
          </a:xfrm>
          <a:prstGeom prst="rightArrow">
            <a:avLst>
              <a:gd name="adj1" fmla="val 67806"/>
              <a:gd name="adj2" fmla="val 2050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tIns="93297" rIns="0" bIns="0"/>
          <a:lstStyle/>
          <a:p>
            <a:pPr defTabSz="1013949" eaLnBrk="0" hangingPunct="0"/>
            <a:endParaRPr lang="zh-CN" altLang="en-US" sz="1224">
              <a:ea typeface="SimSun" pitchFamily="2" charset="-122"/>
            </a:endParaRPr>
          </a:p>
        </p:txBody>
      </p:sp>
      <p:sp>
        <p:nvSpPr>
          <p:cNvPr id="159748" name="AutoShape 3"/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 flipV="1">
            <a:off x="3214474" y="3139312"/>
            <a:ext cx="1461010" cy="1708830"/>
          </a:xfrm>
          <a:prstGeom prst="rightArrow">
            <a:avLst>
              <a:gd name="adj1" fmla="val 67806"/>
              <a:gd name="adj2" fmla="val 2050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tIns="93297" rIns="0" bIns="0"/>
          <a:lstStyle/>
          <a:p>
            <a:pPr defTabSz="1013949" eaLnBrk="0" hangingPunct="0"/>
            <a:endParaRPr lang="en-US" altLang="zh-CN" sz="1400" dirty="0">
              <a:ea typeface="SimSun" pitchFamily="2" charset="-122"/>
            </a:endParaRPr>
          </a:p>
          <a:p>
            <a:pPr defTabSz="1013949" eaLnBrk="0" hangingPunct="0"/>
            <a:r>
              <a:rPr lang="en-US" altLang="zh-CN" sz="1400" dirty="0">
                <a:ea typeface="SimSun" pitchFamily="2" charset="-122"/>
              </a:rPr>
              <a:t>4.3% unemployment rate</a:t>
            </a:r>
          </a:p>
          <a:p>
            <a:pPr defTabSz="1013949" eaLnBrk="0" hangingPunct="0"/>
            <a:endParaRPr lang="zh-CN" altLang="en-US" sz="1224" dirty="0">
              <a:ea typeface="SimSun" pitchFamily="2" charset="-122"/>
            </a:endParaRPr>
          </a:p>
        </p:txBody>
      </p:sp>
      <p:sp>
        <p:nvSpPr>
          <p:cNvPr id="159749" name="AutoShape 4"/>
          <p:cNvSpPr>
            <a:spLocks noChangeArrowheads="1"/>
          </p:cNvSpPr>
          <p:nvPr>
            <p:custDataLst>
              <p:tags r:id="rId3"/>
            </p:custDataLst>
          </p:nvPr>
        </p:nvSpPr>
        <p:spPr bwMode="blackWhite">
          <a:xfrm rot="5400000">
            <a:off x="5447258" y="1610875"/>
            <a:ext cx="1300656" cy="1707211"/>
          </a:xfrm>
          <a:prstGeom prst="rightArrow">
            <a:avLst>
              <a:gd name="adj1" fmla="val 67806"/>
              <a:gd name="adj2" fmla="val 2050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tIns="93297" rIns="0" bIns="0"/>
          <a:lstStyle/>
          <a:p>
            <a:pPr defTabSz="1013949" eaLnBrk="0" hangingPunct="0"/>
            <a:endParaRPr lang="zh-CN" altLang="en-US" sz="1224">
              <a:ea typeface="SimSun" pitchFamily="2" charset="-122"/>
            </a:endParaRPr>
          </a:p>
        </p:txBody>
      </p:sp>
      <p:sp>
        <p:nvSpPr>
          <p:cNvPr id="159750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blackWhite">
          <a:xfrm rot="16200000" flipV="1">
            <a:off x="5511270" y="4762342"/>
            <a:ext cx="1300656" cy="1708831"/>
          </a:xfrm>
          <a:prstGeom prst="rightArrow">
            <a:avLst>
              <a:gd name="adj1" fmla="val 67806"/>
              <a:gd name="adj2" fmla="val 2050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tIns="93297" rIns="0" bIns="0"/>
          <a:lstStyle/>
          <a:p>
            <a:pPr defTabSz="1013949" eaLnBrk="0" hangingPunct="0"/>
            <a:endParaRPr lang="en-US" altLang="zh-CN" sz="1400" dirty="0">
              <a:ea typeface="SimSun" pitchFamily="2" charset="-122"/>
            </a:endParaRPr>
          </a:p>
          <a:p>
            <a:pPr defTabSz="1013949" eaLnBrk="0" hangingPunct="0"/>
            <a:r>
              <a:rPr lang="en-US" altLang="zh-CN" sz="1400" dirty="0">
                <a:ea typeface="SimSun" pitchFamily="2" charset="-122"/>
              </a:rPr>
              <a:t>12% increase in population since 2010.</a:t>
            </a:r>
            <a:endParaRPr lang="zh-CN" altLang="en-US" sz="1400" dirty="0">
              <a:ea typeface="SimSun" pitchFamily="2" charset="-122"/>
            </a:endParaRPr>
          </a:p>
        </p:txBody>
      </p:sp>
      <p:sp>
        <p:nvSpPr>
          <p:cNvPr id="159751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blackWhite">
          <a:xfrm>
            <a:off x="5647297" y="2064371"/>
            <a:ext cx="900578" cy="4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>
              <a:buSzPct val="120000"/>
            </a:pPr>
            <a:r>
              <a:rPr lang="en-US" altLang="zh-CN" sz="1400" dirty="0">
                <a:ea typeface="SimSun" pitchFamily="2" charset="-122"/>
              </a:rPr>
              <a:t>Median  Income $56,630</a:t>
            </a:r>
          </a:p>
        </p:txBody>
      </p:sp>
      <p:sp>
        <p:nvSpPr>
          <p:cNvPr id="159752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blackWhite">
          <a:xfrm>
            <a:off x="3437189" y="3534284"/>
            <a:ext cx="1015580" cy="24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>
              <a:buSzPct val="120000"/>
            </a:pPr>
            <a:endParaRPr lang="en-US" altLang="zh-CN" sz="1837" dirty="0">
              <a:ea typeface="SimSun" pitchFamily="2" charset="-122"/>
            </a:endParaRPr>
          </a:p>
        </p:txBody>
      </p:sp>
      <p:sp>
        <p:nvSpPr>
          <p:cNvPr id="159753" name="Rectangle 8"/>
          <p:cNvSpPr>
            <a:spLocks noChangeArrowheads="1"/>
          </p:cNvSpPr>
          <p:nvPr/>
        </p:nvSpPr>
        <p:spPr bwMode="blackWhite">
          <a:xfrm>
            <a:off x="4850580" y="3176187"/>
            <a:ext cx="2518703" cy="167643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defTabSz="1013949" eaLnBrk="0" hangingPunct="0"/>
            <a:r>
              <a:rPr lang="en-US" altLang="zh-CN" sz="1837" dirty="0">
                <a:solidFill>
                  <a:srgbClr val="000000"/>
                </a:solidFill>
                <a:ea typeface="SimSun" pitchFamily="2" charset="-122"/>
              </a:rPr>
              <a:t>Livingston Parish</a:t>
            </a:r>
            <a:endParaRPr lang="en-US" altLang="zh-CN" sz="1837" dirty="0">
              <a:ea typeface="SimSun" pitchFamily="2" charset="-122"/>
            </a:endParaRPr>
          </a:p>
        </p:txBody>
      </p:sp>
      <p:sp>
        <p:nvSpPr>
          <p:cNvPr id="159754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blackWhite">
          <a:xfrm>
            <a:off x="7743676" y="3797043"/>
            <a:ext cx="1087263" cy="24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>
              <a:buSzPct val="120000"/>
            </a:pPr>
            <a:r>
              <a:rPr lang="en-US" altLang="zh-CN" sz="1400" dirty="0">
                <a:ea typeface="SimSun" pitchFamily="2" charset="-122"/>
              </a:rPr>
              <a:t>145,136 population</a:t>
            </a:r>
          </a:p>
        </p:txBody>
      </p:sp>
      <p:sp>
        <p:nvSpPr>
          <p:cNvPr id="159755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blackWhite">
          <a:xfrm>
            <a:off x="5612506" y="5306285"/>
            <a:ext cx="1098187" cy="24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>
              <a:buSzPct val="120000"/>
            </a:pPr>
            <a:endParaRPr lang="en-US" altLang="zh-CN" sz="1837" dirty="0">
              <a:ea typeface="SimSun" pitchFamily="2" charset="-122"/>
            </a:endParaRPr>
          </a:p>
        </p:txBody>
      </p:sp>
      <p:sp>
        <p:nvSpPr>
          <p:cNvPr id="159756" name="Rectangle 12"/>
          <p:cNvSpPr>
            <a:spLocks noGrp="1" noChangeArrowheads="1"/>
          </p:cNvSpPr>
          <p:nvPr>
            <p:ph type="title"/>
          </p:nvPr>
        </p:nvSpPr>
        <p:spPr>
          <a:xfrm>
            <a:off x="950135" y="118267"/>
            <a:ext cx="10058400" cy="1450757"/>
          </a:xfrm>
        </p:spPr>
        <p:txBody>
          <a:bodyPr/>
          <a:lstStyle/>
          <a:p>
            <a:pPr eaLnBrk="1" hangingPunct="1"/>
            <a:r>
              <a:rPr lang="en-US" altLang="zh-CN" dirty="0"/>
              <a:t>Overview of Parish </a:t>
            </a:r>
          </a:p>
        </p:txBody>
      </p:sp>
    </p:spTree>
    <p:extLst>
      <p:ext uri="{BB962C8B-B14F-4D97-AF65-F5344CB8AC3E}">
        <p14:creationId xmlns:p14="http://schemas.microsoft.com/office/powerpoint/2010/main" val="24562019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829E218-74FB-4455-98BE-F2C5BA897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8D75FD-D4F9-4D11-B70D-82EFCB4CF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38589C0-4606-4156-BEC9-696F08B09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A84187-B23E-495A-B432-CE457FCF1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Full Demographics:</a:t>
            </a:r>
          </a:p>
        </p:txBody>
      </p:sp>
      <p:pic>
        <p:nvPicPr>
          <p:cNvPr id="5" name="Content Placeholder 4" descr="A picture containing text, map&#10;&#10;Description generated with very high confidence">
            <a:hlinkClick r:id="rId2"/>
            <a:extLst>
              <a:ext uri="{FF2B5EF4-FFF2-40B4-BE49-F238E27FC236}">
                <a16:creationId xmlns:a16="http://schemas.microsoft.com/office/drawing/2014/main" id="{CCEC5077-426A-47B5-94AE-8C389139A1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6030" b="-1"/>
          <a:stretch/>
        </p:blipFill>
        <p:spPr>
          <a:xfrm>
            <a:off x="4639733" y="10"/>
            <a:ext cx="7552266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78668EE-3D16-4B1B-8CFE-482C22669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699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>
            <a:extLst>
              <a:ext uri="{FF2B5EF4-FFF2-40B4-BE49-F238E27FC236}">
                <a16:creationId xmlns:a16="http://schemas.microsoft.com/office/drawing/2014/main" id="{1B6AEC5B-DFC7-446F-8E84-94DE83C9A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2999" y="1125081"/>
            <a:ext cx="8618537" cy="2889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dirty="0"/>
              <a:t>Business Climate</a:t>
            </a: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B29E1ED0-1CCA-421E-8339-E9CC98F37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288" y="1815559"/>
            <a:ext cx="49909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sz="1600" dirty="0">
                <a:ea typeface="Gulim" pitchFamily="34" charset="-127"/>
              </a:rPr>
              <a:t>Located between New Orleans and Baton Rouge</a:t>
            </a:r>
          </a:p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sz="1600" dirty="0">
                <a:ea typeface="Gulim" pitchFamily="34" charset="-127"/>
              </a:rPr>
              <a:t> Located at the nexus of three major interstates –   Interstates 10, 12 &amp; 55</a:t>
            </a:r>
          </a:p>
        </p:txBody>
      </p:sp>
      <p:grpSp>
        <p:nvGrpSpPr>
          <p:cNvPr id="29" name="Group 7">
            <a:extLst>
              <a:ext uri="{FF2B5EF4-FFF2-40B4-BE49-F238E27FC236}">
                <a16:creationId xmlns:a16="http://schemas.microsoft.com/office/drawing/2014/main" id="{E7EF2D4F-9112-4C2C-AC33-6BA14A63D28C}"/>
              </a:ext>
            </a:extLst>
          </p:cNvPr>
          <p:cNvGrpSpPr>
            <a:grpSpLocks/>
          </p:cNvGrpSpPr>
          <p:nvPr/>
        </p:nvGrpSpPr>
        <p:grpSpPr bwMode="auto">
          <a:xfrm>
            <a:off x="439737" y="1802805"/>
            <a:ext cx="1598787" cy="825500"/>
            <a:chOff x="2400" y="1968"/>
            <a:chExt cx="960" cy="960"/>
          </a:xfrm>
        </p:grpSpPr>
        <p:sp>
          <p:nvSpPr>
            <p:cNvPr id="30" name="Rectangle 8">
              <a:extLst>
                <a:ext uri="{FF2B5EF4-FFF2-40B4-BE49-F238E27FC236}">
                  <a16:creationId xmlns:a16="http://schemas.microsoft.com/office/drawing/2014/main" id="{1D24B61F-4B72-4C58-8A18-DD0494869DB4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" name="Rectangle 9">
              <a:extLst>
                <a:ext uri="{FF2B5EF4-FFF2-40B4-BE49-F238E27FC236}">
                  <a16:creationId xmlns:a16="http://schemas.microsoft.com/office/drawing/2014/main" id="{DEA0AFFD-7F86-4386-9593-38350EEBDC55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" tIns="0" rIns="3810" bIns="0" anchor="ctr"/>
            <a:lstStyle/>
            <a:p>
              <a:pPr defTabSz="895350">
                <a:buSzPct val="120000"/>
              </a:pPr>
              <a:r>
                <a:rPr lang="en-US" altLang="ko-KR" b="1" dirty="0">
                  <a:ea typeface="-윤명조130" pitchFamily="18" charset="-127"/>
                </a:rPr>
                <a:t>Location</a:t>
              </a:r>
            </a:p>
          </p:txBody>
        </p:sp>
      </p:grpSp>
      <p:sp>
        <p:nvSpPr>
          <p:cNvPr id="32" name="Rectangle 10">
            <a:extLst>
              <a:ext uri="{FF2B5EF4-FFF2-40B4-BE49-F238E27FC236}">
                <a16:creationId xmlns:a16="http://schemas.microsoft.com/office/drawing/2014/main" id="{670F2758-84E3-4438-A2C9-8DDECDB63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288" y="2890240"/>
            <a:ext cx="49909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sz="1600" dirty="0">
                <a:ea typeface="Gulim" pitchFamily="34" charset="-127"/>
              </a:rPr>
              <a:t>Skilled regional workforce</a:t>
            </a:r>
          </a:p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sz="1600" dirty="0">
                <a:ea typeface="Gulim" pitchFamily="34" charset="-127"/>
              </a:rPr>
              <a:t> Available talent from colleges, universities, and technical college programs </a:t>
            </a:r>
          </a:p>
        </p:txBody>
      </p:sp>
      <p:grpSp>
        <p:nvGrpSpPr>
          <p:cNvPr id="33" name="Group 11">
            <a:extLst>
              <a:ext uri="{FF2B5EF4-FFF2-40B4-BE49-F238E27FC236}">
                <a16:creationId xmlns:a16="http://schemas.microsoft.com/office/drawing/2014/main" id="{57080E30-3BFC-4317-BE2D-19EBF12F26AC}"/>
              </a:ext>
            </a:extLst>
          </p:cNvPr>
          <p:cNvGrpSpPr>
            <a:grpSpLocks/>
          </p:cNvGrpSpPr>
          <p:nvPr/>
        </p:nvGrpSpPr>
        <p:grpSpPr bwMode="auto">
          <a:xfrm>
            <a:off x="439738" y="2881840"/>
            <a:ext cx="1598787" cy="825500"/>
            <a:chOff x="2400" y="1568"/>
            <a:chExt cx="960" cy="960"/>
          </a:xfrm>
        </p:grpSpPr>
        <p:sp>
          <p:nvSpPr>
            <p:cNvPr id="34" name="Rectangle 12">
              <a:extLst>
                <a:ext uri="{FF2B5EF4-FFF2-40B4-BE49-F238E27FC236}">
                  <a16:creationId xmlns:a16="http://schemas.microsoft.com/office/drawing/2014/main" id="{48E3629B-CAA7-418A-AFB3-04E095E39E11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blackWhite">
            <a:xfrm>
              <a:off x="2400" y="15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" name="Rectangle 13">
              <a:extLst>
                <a:ext uri="{FF2B5EF4-FFF2-40B4-BE49-F238E27FC236}">
                  <a16:creationId xmlns:a16="http://schemas.microsoft.com/office/drawing/2014/main" id="{8DB0AD37-E840-46CB-B0D8-6CBF10E77E31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blackWhite">
            <a:xfrm>
              <a:off x="2440" y="1608"/>
              <a:ext cx="880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" tIns="0" rIns="3810" bIns="0" anchor="ctr"/>
            <a:lstStyle/>
            <a:p>
              <a:pPr defTabSz="895350">
                <a:buSzPct val="120000"/>
              </a:pPr>
              <a:r>
                <a:rPr lang="en-US" altLang="ko-KR" b="1" dirty="0">
                  <a:ea typeface="-윤명조130" pitchFamily="18" charset="-127"/>
                </a:rPr>
                <a:t>Workforce</a:t>
              </a:r>
            </a:p>
          </p:txBody>
        </p:sp>
      </p:grpSp>
      <p:sp>
        <p:nvSpPr>
          <p:cNvPr id="36" name="Rectangle 14">
            <a:extLst>
              <a:ext uri="{FF2B5EF4-FFF2-40B4-BE49-F238E27FC236}">
                <a16:creationId xmlns:a16="http://schemas.microsoft.com/office/drawing/2014/main" id="{8BEAA34B-97A3-4328-8CE6-A7EE2A290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287" y="4070743"/>
            <a:ext cx="47979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sz="1600" dirty="0">
                <a:ea typeface="Gulim" pitchFamily="34" charset="-127"/>
              </a:rPr>
              <a:t>I-12 and US 190 bisect the parish from east to west</a:t>
            </a:r>
          </a:p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sz="1600" dirty="0">
                <a:ea typeface="Gulim" pitchFamily="34" charset="-127"/>
              </a:rPr>
              <a:t> CN mainline runs adjacent to US 190 through the parish</a:t>
            </a:r>
          </a:p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sz="1600" dirty="0">
                <a:ea typeface="Gulim" pitchFamily="34" charset="-127"/>
              </a:rPr>
              <a:t> Interstate network link us to nearby ports and airports </a:t>
            </a:r>
          </a:p>
        </p:txBody>
      </p:sp>
      <p:grpSp>
        <p:nvGrpSpPr>
          <p:cNvPr id="37" name="Group 15">
            <a:extLst>
              <a:ext uri="{FF2B5EF4-FFF2-40B4-BE49-F238E27FC236}">
                <a16:creationId xmlns:a16="http://schemas.microsoft.com/office/drawing/2014/main" id="{FCC3A10B-142D-41D6-AA0C-F15EB2D29A01}"/>
              </a:ext>
            </a:extLst>
          </p:cNvPr>
          <p:cNvGrpSpPr>
            <a:grpSpLocks/>
          </p:cNvGrpSpPr>
          <p:nvPr/>
        </p:nvGrpSpPr>
        <p:grpSpPr bwMode="auto">
          <a:xfrm>
            <a:off x="439738" y="4053943"/>
            <a:ext cx="1598787" cy="825500"/>
            <a:chOff x="2400" y="1168"/>
            <a:chExt cx="960" cy="960"/>
          </a:xfrm>
        </p:grpSpPr>
        <p:sp>
          <p:nvSpPr>
            <p:cNvPr id="38" name="Rectangle 16">
              <a:extLst>
                <a:ext uri="{FF2B5EF4-FFF2-40B4-BE49-F238E27FC236}">
                  <a16:creationId xmlns:a16="http://schemas.microsoft.com/office/drawing/2014/main" id="{EFD003C0-D1AC-4A03-A133-DA3AE201EBC3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11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9" name="Rectangle 17">
              <a:extLst>
                <a:ext uri="{FF2B5EF4-FFF2-40B4-BE49-F238E27FC236}">
                  <a16:creationId xmlns:a16="http://schemas.microsoft.com/office/drawing/2014/main" id="{88C6EBD6-6995-4EAF-AF88-522808216B36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1208"/>
              <a:ext cx="880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" tIns="0" rIns="3810" bIns="0" anchor="ctr"/>
            <a:lstStyle/>
            <a:p>
              <a:pPr defTabSz="895350">
                <a:buSzPct val="120000"/>
              </a:pPr>
              <a:r>
                <a:rPr lang="en-US" altLang="ko-KR" b="1" dirty="0">
                  <a:ea typeface="-윤명조130" pitchFamily="18" charset="-127"/>
                </a:rPr>
                <a:t>Transportation</a:t>
              </a:r>
            </a:p>
          </p:txBody>
        </p:sp>
      </p:grpSp>
      <p:sp>
        <p:nvSpPr>
          <p:cNvPr id="40" name="AutoShape 18">
            <a:extLst>
              <a:ext uri="{FF2B5EF4-FFF2-40B4-BE49-F238E27FC236}">
                <a16:creationId xmlns:a16="http://schemas.microsoft.com/office/drawing/2014/main" id="{DAA2C331-C3AE-4B6D-8079-F542F0A25FD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94233" y="3599540"/>
            <a:ext cx="3474804" cy="34925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" name="Group 19">
            <a:extLst>
              <a:ext uri="{FF2B5EF4-FFF2-40B4-BE49-F238E27FC236}">
                <a16:creationId xmlns:a16="http://schemas.microsoft.com/office/drawing/2014/main" id="{9DDCA92E-7062-4E99-9BB1-AFCCBF75FC5E}"/>
              </a:ext>
            </a:extLst>
          </p:cNvPr>
          <p:cNvGrpSpPr>
            <a:grpSpLocks/>
          </p:cNvGrpSpPr>
          <p:nvPr/>
        </p:nvGrpSpPr>
        <p:grpSpPr bwMode="auto">
          <a:xfrm>
            <a:off x="8271372" y="2829319"/>
            <a:ext cx="2005142" cy="1870075"/>
            <a:chOff x="631" y="1680"/>
            <a:chExt cx="960" cy="960"/>
          </a:xfrm>
        </p:grpSpPr>
        <p:sp>
          <p:nvSpPr>
            <p:cNvPr id="42" name="Rectangle 20">
              <a:extLst>
                <a:ext uri="{FF2B5EF4-FFF2-40B4-BE49-F238E27FC236}">
                  <a16:creationId xmlns:a16="http://schemas.microsoft.com/office/drawing/2014/main" id="{18DE0213-11AE-4208-8595-BC52C33034E9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631" y="1680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3" name="Rectangle 21">
              <a:extLst>
                <a:ext uri="{FF2B5EF4-FFF2-40B4-BE49-F238E27FC236}">
                  <a16:creationId xmlns:a16="http://schemas.microsoft.com/office/drawing/2014/main" id="{7B1E4166-5133-44FC-8320-7418D5E4E723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671" y="1720"/>
              <a:ext cx="880" cy="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" tIns="0" rIns="3810" bIns="0" anchor="ctr"/>
            <a:lstStyle/>
            <a:p>
              <a:pPr defTabSz="895350">
                <a:buSzPct val="120000"/>
              </a:pPr>
              <a:r>
                <a:rPr lang="en-US" altLang="ko-KR" sz="2000" b="1" dirty="0">
                  <a:ea typeface="Gulim" pitchFamily="34" charset="-127"/>
                </a:rPr>
                <a:t>Livingston Parish</a:t>
              </a:r>
            </a:p>
          </p:txBody>
        </p:sp>
      </p:grpSp>
      <p:sp>
        <p:nvSpPr>
          <p:cNvPr id="22" name="Rectangle 16">
            <a:extLst>
              <a:ext uri="{FF2B5EF4-FFF2-40B4-BE49-F238E27FC236}">
                <a16:creationId xmlns:a16="http://schemas.microsoft.com/office/drawing/2014/main" id="{B4F6A2E5-6C1A-41F9-BA3D-26F4EC59707C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441136" y="5244490"/>
            <a:ext cx="1598787" cy="825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1C021F29-D67E-4D79-A71B-82135D39E24E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507752" y="5278886"/>
            <a:ext cx="1465555" cy="75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SzPct val="120000"/>
            </a:pPr>
            <a:r>
              <a:rPr lang="en-US" altLang="ko-KR" b="1" dirty="0">
                <a:ea typeface="-윤명조130" pitchFamily="18" charset="-127"/>
              </a:rPr>
              <a:t>Sites</a:t>
            </a:r>
          </a:p>
        </p:txBody>
      </p:sp>
      <p:sp>
        <p:nvSpPr>
          <p:cNvPr id="47" name="Rectangle 14">
            <a:extLst>
              <a:ext uri="{FF2B5EF4-FFF2-40B4-BE49-F238E27FC236}">
                <a16:creationId xmlns:a16="http://schemas.microsoft.com/office/drawing/2014/main" id="{33A5C31A-1D64-443A-A706-D7F0047C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296" y="5263379"/>
            <a:ext cx="47979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sz="1600" dirty="0">
                <a:ea typeface="Gulim" pitchFamily="34" charset="-127"/>
              </a:rPr>
              <a:t>Available land</a:t>
            </a:r>
          </a:p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sz="1600" dirty="0">
                <a:ea typeface="Gulim" pitchFamily="34" charset="-127"/>
              </a:rPr>
              <a:t> Affordable prices</a:t>
            </a:r>
          </a:p>
          <a:p>
            <a:pPr marL="144463" lvl="1" indent="-142875" defTabSz="895350">
              <a:buSzPct val="120000"/>
              <a:buFontTx/>
              <a:buChar char="•"/>
            </a:pPr>
            <a:r>
              <a:rPr lang="en-US" altLang="ko-KR" sz="1600" dirty="0">
                <a:ea typeface="Gulim" pitchFamily="34" charset="-127"/>
              </a:rPr>
              <a:t> </a:t>
            </a:r>
            <a:r>
              <a:rPr lang="en-US" altLang="ko-KR" sz="1600" dirty="0">
                <a:ea typeface="Gulim" pitchFamily="34" charset="-127"/>
                <a:hlinkClick r:id="rId12"/>
              </a:rPr>
              <a:t>Two LED State-Certified industrial sites</a:t>
            </a:r>
            <a:endParaRPr lang="en-US" altLang="ko-KR" sz="1600" dirty="0">
              <a:ea typeface="Gulim" pitchFamily="34" charset="-127"/>
            </a:endParaRPr>
          </a:p>
          <a:p>
            <a:pPr marL="144463" lvl="1" indent="-142875" defTabSz="895350">
              <a:buSzPct val="120000"/>
              <a:buFontTx/>
              <a:buChar char="•"/>
            </a:pPr>
            <a:endParaRPr lang="en-US" altLang="ko-KR" sz="1600" dirty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670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3CBD-33F8-4580-9D6A-1D7CFEA6F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F301F-3E4D-4BCD-8670-63D33836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Parish of Livingston and its municipalities are supportive of business recruitment. They stand behind Louisiana Economic Development’s incentive programs.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Please click here for a list of available incentives in our parish.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65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3526"/>
            <a:fld id="{3A5F16D5-C567-4F2A-B995-D3B82B0F661B}" type="slidenum">
              <a:rPr lang="zh-CN" altLang="en-US" smtClean="0">
                <a:latin typeface="Arial" pitchFamily="34" charset="0"/>
              </a:rPr>
              <a:pPr defTabSz="913526"/>
              <a:t>6</a:t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257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8387" y="239087"/>
            <a:ext cx="10058400" cy="1450757"/>
          </a:xfrm>
        </p:spPr>
        <p:txBody>
          <a:bodyPr/>
          <a:lstStyle/>
          <a:p>
            <a:pPr eaLnBrk="1" hangingPunct="1"/>
            <a:r>
              <a:rPr lang="en-US" altLang="zh-CN" dirty="0"/>
              <a:t>Livingston Parish</a:t>
            </a:r>
            <a:endParaRPr lang="zh-CN" altLang="en-US" dirty="0"/>
          </a:p>
        </p:txBody>
      </p:sp>
      <p:sp>
        <p:nvSpPr>
          <p:cNvPr id="257028" name="McK Measure"/>
          <p:cNvSpPr txBox="1">
            <a:spLocks noChangeArrowheads="1"/>
          </p:cNvSpPr>
          <p:nvPr/>
        </p:nvSpPr>
        <p:spPr bwMode="auto">
          <a:xfrm>
            <a:off x="1648991" y="542616"/>
            <a:ext cx="8793595" cy="28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3526"/>
            <a:r>
              <a:rPr lang="en-US" altLang="zh-CN" sz="1837" dirty="0">
                <a:ea typeface="SimSun" pitchFamily="2" charset="-122"/>
              </a:rPr>
              <a:t>Employee Lifestyle in</a:t>
            </a:r>
          </a:p>
        </p:txBody>
      </p:sp>
      <p:grpSp>
        <p:nvGrpSpPr>
          <p:cNvPr id="257030" name="Group 5"/>
          <p:cNvGrpSpPr>
            <a:grpSpLocks/>
          </p:cNvGrpSpPr>
          <p:nvPr/>
        </p:nvGrpSpPr>
        <p:grpSpPr bwMode="auto">
          <a:xfrm>
            <a:off x="3427849" y="1993373"/>
            <a:ext cx="5081140" cy="3795063"/>
            <a:chOff x="1202" y="963"/>
            <a:chExt cx="3137" cy="2343"/>
          </a:xfrm>
        </p:grpSpPr>
        <p:sp>
          <p:nvSpPr>
            <p:cNvPr id="257031" name="Oval 6"/>
            <p:cNvSpPr>
              <a:spLocks noChangeArrowheads="1"/>
            </p:cNvSpPr>
            <p:nvPr/>
          </p:nvSpPr>
          <p:spPr bwMode="auto">
            <a:xfrm>
              <a:off x="1686" y="1167"/>
              <a:ext cx="2167" cy="201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837">
                <a:ea typeface="SimSun" pitchFamily="2" charset="-122"/>
              </a:endParaRPr>
            </a:p>
          </p:txBody>
        </p:sp>
        <p:grpSp>
          <p:nvGrpSpPr>
            <p:cNvPr id="257032" name="Group 7"/>
            <p:cNvGrpSpPr>
              <a:grpSpLocks/>
            </p:cNvGrpSpPr>
            <p:nvPr/>
          </p:nvGrpSpPr>
          <p:grpSpPr bwMode="auto">
            <a:xfrm>
              <a:off x="2953" y="2729"/>
              <a:ext cx="978" cy="577"/>
              <a:chOff x="2400" y="1968"/>
              <a:chExt cx="960" cy="960"/>
            </a:xfrm>
          </p:grpSpPr>
          <p:sp>
            <p:nvSpPr>
              <p:cNvPr id="123912" name="Oval 8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blackWhite">
              <a:xfrm>
                <a:off x="2400" y="1968"/>
                <a:ext cx="960" cy="9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37" dirty="0"/>
                  <a:t>Retail </a:t>
                </a:r>
              </a:p>
              <a:p>
                <a:pPr algn="ctr">
                  <a:defRPr/>
                </a:pPr>
                <a:r>
                  <a:rPr lang="en-US" sz="1837" dirty="0"/>
                  <a:t>Shopping</a:t>
                </a:r>
              </a:p>
            </p:txBody>
          </p:sp>
          <p:sp>
            <p:nvSpPr>
              <p:cNvPr id="257052" name="Rectangle 9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blackWhite">
              <a:xfrm>
                <a:off x="2440" y="2008"/>
                <a:ext cx="880" cy="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887" tIns="0" rIns="3887" bIns="0" anchor="ctr"/>
              <a:lstStyle/>
              <a:p>
                <a:pPr algn="ctr" defTabSz="913526">
                  <a:buSzPct val="120000"/>
                </a:pPr>
                <a:endParaRPr lang="en-US" altLang="ko-KR" sz="1837" dirty="0">
                  <a:ea typeface="Gulim" pitchFamily="34" charset="-127"/>
                </a:endParaRPr>
              </a:p>
            </p:txBody>
          </p:sp>
        </p:grpSp>
        <p:grpSp>
          <p:nvGrpSpPr>
            <p:cNvPr id="257033" name="Group 10"/>
            <p:cNvGrpSpPr>
              <a:grpSpLocks/>
            </p:cNvGrpSpPr>
            <p:nvPr/>
          </p:nvGrpSpPr>
          <p:grpSpPr bwMode="auto">
            <a:xfrm>
              <a:off x="1588" y="2729"/>
              <a:ext cx="978" cy="577"/>
              <a:chOff x="2381" y="1968"/>
              <a:chExt cx="960" cy="960"/>
            </a:xfrm>
          </p:grpSpPr>
          <p:sp>
            <p:nvSpPr>
              <p:cNvPr id="123915" name="Oval 11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blackWhite">
              <a:xfrm>
                <a:off x="2381" y="1968"/>
                <a:ext cx="960" cy="9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sz="1837">
                  <a:latin typeface="Arial" charset="0"/>
                </a:endParaRPr>
              </a:p>
            </p:txBody>
          </p:sp>
          <p:sp>
            <p:nvSpPr>
              <p:cNvPr id="257050" name="Rectangle 1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blackWhite">
              <a:xfrm>
                <a:off x="2440" y="2008"/>
                <a:ext cx="880" cy="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887" tIns="0" rIns="3887" bIns="0" anchor="ctr"/>
              <a:lstStyle/>
              <a:p>
                <a:pPr algn="ctr" defTabSz="913526">
                  <a:buSzPct val="120000"/>
                </a:pPr>
                <a:r>
                  <a:rPr lang="en-US" altLang="ko-KR" sz="1837" dirty="0">
                    <a:ea typeface="Gulim" pitchFamily="34" charset="-127"/>
                  </a:rPr>
                  <a:t>Entertainment</a:t>
                </a:r>
              </a:p>
            </p:txBody>
          </p:sp>
        </p:grpSp>
        <p:grpSp>
          <p:nvGrpSpPr>
            <p:cNvPr id="257034" name="Group 13"/>
            <p:cNvGrpSpPr>
              <a:grpSpLocks/>
            </p:cNvGrpSpPr>
            <p:nvPr/>
          </p:nvGrpSpPr>
          <p:grpSpPr bwMode="auto">
            <a:xfrm>
              <a:off x="3352" y="1701"/>
              <a:ext cx="987" cy="601"/>
              <a:chOff x="2391" y="1928"/>
              <a:chExt cx="969" cy="1000"/>
            </a:xfrm>
          </p:grpSpPr>
          <p:sp>
            <p:nvSpPr>
              <p:cNvPr id="123918" name="Oval 1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blackWhite">
              <a:xfrm>
                <a:off x="2400" y="1968"/>
                <a:ext cx="960" cy="9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sz="1837">
                  <a:latin typeface="Arial" charset="0"/>
                </a:endParaRPr>
              </a:p>
            </p:txBody>
          </p:sp>
          <p:sp>
            <p:nvSpPr>
              <p:cNvPr id="257048" name="Rectangle 1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blackWhite">
              <a:xfrm>
                <a:off x="2391" y="1928"/>
                <a:ext cx="965" cy="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887" tIns="0" rIns="3887" bIns="0" anchor="ctr"/>
              <a:lstStyle/>
              <a:p>
                <a:pPr algn="ctr" defTabSz="913526">
                  <a:buSzPct val="120000"/>
                </a:pPr>
                <a:r>
                  <a:rPr lang="en-US" altLang="ko-KR" sz="1837" dirty="0">
                    <a:ea typeface="Gulim" pitchFamily="34" charset="-127"/>
                  </a:rPr>
                  <a:t>Safe Neighborhoods</a:t>
                </a:r>
              </a:p>
            </p:txBody>
          </p:sp>
        </p:grpSp>
        <p:grpSp>
          <p:nvGrpSpPr>
            <p:cNvPr id="257035" name="Group 16"/>
            <p:cNvGrpSpPr>
              <a:grpSpLocks/>
            </p:cNvGrpSpPr>
            <p:nvPr/>
          </p:nvGrpSpPr>
          <p:grpSpPr bwMode="auto">
            <a:xfrm>
              <a:off x="1202" y="1728"/>
              <a:ext cx="978" cy="577"/>
              <a:chOff x="2400" y="1968"/>
              <a:chExt cx="960" cy="960"/>
            </a:xfrm>
          </p:grpSpPr>
          <p:sp>
            <p:nvSpPr>
              <p:cNvPr id="123921" name="Oval 17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blackWhite">
              <a:xfrm>
                <a:off x="2400" y="1968"/>
                <a:ext cx="960" cy="9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sz="1837">
                  <a:latin typeface="Arial" charset="0"/>
                </a:endParaRPr>
              </a:p>
            </p:txBody>
          </p:sp>
          <p:sp>
            <p:nvSpPr>
              <p:cNvPr id="257046" name="Rectangle 18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blackWhite">
              <a:xfrm>
                <a:off x="2440" y="2008"/>
                <a:ext cx="880" cy="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887" tIns="0" rIns="3887" bIns="0" anchor="ctr"/>
              <a:lstStyle/>
              <a:p>
                <a:pPr algn="ctr" defTabSz="913526">
                  <a:buSzPct val="120000"/>
                </a:pPr>
                <a:r>
                  <a:rPr lang="en-US" altLang="ko-KR" sz="1837" dirty="0">
                    <a:ea typeface="Gulim" pitchFamily="34" charset="-127"/>
                  </a:rPr>
                  <a:t>Waterway &amp; Park Activities</a:t>
                </a:r>
              </a:p>
            </p:txBody>
          </p:sp>
        </p:grpSp>
        <p:grpSp>
          <p:nvGrpSpPr>
            <p:cNvPr id="257036" name="Group 19"/>
            <p:cNvGrpSpPr>
              <a:grpSpLocks/>
            </p:cNvGrpSpPr>
            <p:nvPr/>
          </p:nvGrpSpPr>
          <p:grpSpPr bwMode="auto">
            <a:xfrm>
              <a:off x="2258" y="963"/>
              <a:ext cx="978" cy="577"/>
              <a:chOff x="2400" y="1968"/>
              <a:chExt cx="960" cy="960"/>
            </a:xfrm>
          </p:grpSpPr>
          <p:sp>
            <p:nvSpPr>
              <p:cNvPr id="123924" name="Oval 20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blackWhite">
              <a:xfrm>
                <a:off x="2400" y="1968"/>
                <a:ext cx="960" cy="9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sz="1837">
                  <a:latin typeface="Arial" charset="0"/>
                </a:endParaRPr>
              </a:p>
            </p:txBody>
          </p:sp>
          <p:sp>
            <p:nvSpPr>
              <p:cNvPr id="257044" name="Rectangle 21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blackWhite">
              <a:xfrm>
                <a:off x="2440" y="2008"/>
                <a:ext cx="880" cy="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887" tIns="0" rIns="3887" bIns="0" anchor="ctr"/>
              <a:lstStyle/>
              <a:p>
                <a:pPr algn="ctr" defTabSz="913526">
                  <a:buSzPct val="120000"/>
                </a:pPr>
                <a:r>
                  <a:rPr lang="en-US" altLang="ko-KR" sz="1837" dirty="0">
                    <a:ea typeface="Gulim" pitchFamily="34" charset="-127"/>
                  </a:rPr>
                  <a:t>Top Schools</a:t>
                </a:r>
              </a:p>
            </p:txBody>
          </p:sp>
        </p:grpSp>
        <p:sp>
          <p:nvSpPr>
            <p:cNvPr id="257038" name="Rectangle 23"/>
            <p:cNvSpPr>
              <a:spLocks noChangeArrowheads="1"/>
            </p:cNvSpPr>
            <p:nvPr/>
          </p:nvSpPr>
          <p:spPr bwMode="auto">
            <a:xfrm flipH="1">
              <a:off x="2339" y="2057"/>
              <a:ext cx="865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913526">
                <a:buSzPct val="120000"/>
              </a:pPr>
              <a:r>
                <a:rPr lang="en-US" altLang="ko-KR" sz="1837" b="1" dirty="0">
                  <a:ea typeface="Gulim" pitchFamily="34" charset="-127"/>
                  <a:hlinkClick r:id="rId13"/>
                </a:rPr>
                <a:t>Employee Lifestyle</a:t>
              </a:r>
              <a:endParaRPr lang="en-US" altLang="ko-KR" sz="1837" b="1" dirty="0">
                <a:ea typeface="Gulim" pitchFamily="34" charset="-127"/>
              </a:endParaRPr>
            </a:p>
            <a:p>
              <a:pPr algn="ctr" defTabSz="913526">
                <a:buSzPct val="120000"/>
              </a:pPr>
              <a:endParaRPr lang="en-US" altLang="ko-KR" sz="1837" b="1" dirty="0">
                <a:ea typeface="Gulim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850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5B4D-4959-4820-B565-24910A18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LEDC Staff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9C36E-A75D-4340-8F86-0F70F8D894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David Bennett</a:t>
            </a:r>
          </a:p>
          <a:p>
            <a:r>
              <a:rPr lang="en-US" dirty="0"/>
              <a:t>President &amp; C.E.O.</a:t>
            </a:r>
          </a:p>
          <a:p>
            <a:r>
              <a:rPr lang="en-US" dirty="0"/>
              <a:t>Office: (225) 686-3982</a:t>
            </a:r>
          </a:p>
          <a:p>
            <a:r>
              <a:rPr lang="en-US" dirty="0"/>
              <a:t>Cell: (225) 933-3774</a:t>
            </a:r>
          </a:p>
          <a:p>
            <a:r>
              <a:rPr lang="en-US" dirty="0">
                <a:solidFill>
                  <a:schemeClr val="tx1"/>
                </a:solidFill>
              </a:rPr>
              <a:t>Email: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david@ledc.net</a:t>
            </a: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r>
              <a:rPr lang="en-US" dirty="0">
                <a:solidFill>
                  <a:schemeClr val="tx1"/>
                </a:solidFill>
              </a:rPr>
              <a:t>Website: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www.ledc.net</a:t>
            </a:r>
            <a:r>
              <a:rPr lang="en-US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B0130F-F8C4-4F5D-9A51-2E36664307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Abigail DePino</a:t>
            </a:r>
          </a:p>
          <a:p>
            <a:r>
              <a:rPr lang="en-US" dirty="0"/>
              <a:t>Vice President</a:t>
            </a:r>
          </a:p>
          <a:p>
            <a:r>
              <a:rPr lang="en-US" dirty="0"/>
              <a:t>Office: (225) 686-3982</a:t>
            </a:r>
          </a:p>
          <a:p>
            <a:r>
              <a:rPr lang="en-US" dirty="0"/>
              <a:t>Cell: (225) 938-3343</a:t>
            </a:r>
          </a:p>
          <a:p>
            <a:r>
              <a:rPr lang="en-US" dirty="0"/>
              <a:t>Email: </a:t>
            </a:r>
            <a:r>
              <a:rPr lang="en-US" dirty="0">
                <a:solidFill>
                  <a:srgbClr val="0070C0"/>
                </a:solidFill>
                <a:hlinkClick r:id="rId4"/>
              </a:rPr>
              <a:t>Abigail@ledc.net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Website: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www.ledc.net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3094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Tex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 143.875"/>
  <p:tag name="TOP" val=" 20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 143.875"/>
  <p:tag name="TOP" val=" 20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1484</TotalTime>
  <Words>255</Words>
  <Application>Microsoft Macintosh PowerPoint</Application>
  <PresentationFormat>Widescreen</PresentationFormat>
  <Paragraphs>58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等线</vt:lpstr>
      <vt:lpstr>Gulim</vt:lpstr>
      <vt:lpstr>宋体</vt:lpstr>
      <vt:lpstr>宋体</vt:lpstr>
      <vt:lpstr>-윤명조130</vt:lpstr>
      <vt:lpstr>Arial</vt:lpstr>
      <vt:lpstr>Calibri</vt:lpstr>
      <vt:lpstr>Calibri Light</vt:lpstr>
      <vt:lpstr>Retrospect</vt:lpstr>
      <vt:lpstr>Livingston Parish Louisiana</vt:lpstr>
      <vt:lpstr>Overview of Parish </vt:lpstr>
      <vt:lpstr>Full Demographics:</vt:lpstr>
      <vt:lpstr>Business Climate</vt:lpstr>
      <vt:lpstr>Incentives </vt:lpstr>
      <vt:lpstr>Livingston Parish</vt:lpstr>
      <vt:lpstr>Contact LEDC Staff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Livingston Parish Louisiana</dc:title>
  <dc:creator>abigail@ledc.net</dc:creator>
  <cp:lastModifiedBy>Microsoft Office User</cp:lastModifiedBy>
  <cp:revision>36</cp:revision>
  <cp:lastPrinted>2018-08-03T16:07:11Z</cp:lastPrinted>
  <dcterms:created xsi:type="dcterms:W3CDTF">2018-07-31T15:29:53Z</dcterms:created>
  <dcterms:modified xsi:type="dcterms:W3CDTF">2018-09-17T20:04:03Z</dcterms:modified>
</cp:coreProperties>
</file>